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344" r:id="rId12"/>
    <p:sldId id="34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4F2"/>
    <a:srgbClr val="01CCFF"/>
    <a:srgbClr val="0DC0FF"/>
    <a:srgbClr val="05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18852-DEEF-4F8A-82B1-677AFD8D3056}" v="1" dt="2023-05-16T18:56:50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Martinez" userId="3a8698ea-445f-4751-a923-c95ba728fd8c" providerId="ADAL" clId="{2B918852-DEEF-4F8A-82B1-677AFD8D3056}"/>
    <pc:docChg chg="custSel delSld modSld">
      <pc:chgData name="Mario Martinez" userId="3a8698ea-445f-4751-a923-c95ba728fd8c" providerId="ADAL" clId="{2B918852-DEEF-4F8A-82B1-677AFD8D3056}" dt="2023-05-16T18:57:36.477" v="24" actId="47"/>
      <pc:docMkLst>
        <pc:docMk/>
      </pc:docMkLst>
      <pc:sldChg chg="addSp delSp modSp del mod">
        <pc:chgData name="Mario Martinez" userId="3a8698ea-445f-4751-a923-c95ba728fd8c" providerId="ADAL" clId="{2B918852-DEEF-4F8A-82B1-677AFD8D3056}" dt="2023-05-16T18:57:36.477" v="24" actId="47"/>
        <pc:sldMkLst>
          <pc:docMk/>
          <pc:sldMk cId="1080332624" sldId="345"/>
        </pc:sldMkLst>
        <pc:spChg chg="mod">
          <ac:chgData name="Mario Martinez" userId="3a8698ea-445f-4751-a923-c95ba728fd8c" providerId="ADAL" clId="{2B918852-DEEF-4F8A-82B1-677AFD8D3056}" dt="2023-05-16T18:57:30.084" v="23" actId="20577"/>
          <ac:spMkLst>
            <pc:docMk/>
            <pc:sldMk cId="1080332624" sldId="345"/>
            <ac:spMk id="2" creationId="{634AE76C-E986-5C17-C845-A552DC47D6F6}"/>
          </ac:spMkLst>
        </pc:spChg>
        <pc:spChg chg="del">
          <ac:chgData name="Mario Martinez" userId="3a8698ea-445f-4751-a923-c95ba728fd8c" providerId="ADAL" clId="{2B918852-DEEF-4F8A-82B1-677AFD8D3056}" dt="2023-05-16T18:56:50.623" v="0"/>
          <ac:spMkLst>
            <pc:docMk/>
            <pc:sldMk cId="1080332624" sldId="345"/>
            <ac:spMk id="3" creationId="{C24F24EB-CBE7-3BDC-4ACB-5B8B6739BB7E}"/>
          </ac:spMkLst>
        </pc:spChg>
        <pc:graphicFrameChg chg="add mod">
          <ac:chgData name="Mario Martinez" userId="3a8698ea-445f-4751-a923-c95ba728fd8c" providerId="ADAL" clId="{2B918852-DEEF-4F8A-82B1-677AFD8D3056}" dt="2023-05-16T18:56:50.623" v="0"/>
          <ac:graphicFrameMkLst>
            <pc:docMk/>
            <pc:sldMk cId="1080332624" sldId="345"/>
            <ac:graphicFrameMk id="5" creationId="{24D0E16F-E721-7BBD-624A-295B54B1AAC6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C5B81-6D3C-324B-1D70-12F6AA44804C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62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58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CD09993-40FE-D87D-E713-03530C1AD52C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66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2815400-80B1-A44B-1B13-B0799E1E5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74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ack/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11E6D7D-FA47-43C4-18B5-A38BE3172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0CF986-FD5A-5975-2EC8-F0EACE7041A6}"/>
              </a:ext>
            </a:extLst>
          </p:cNvPr>
          <p:cNvGrpSpPr/>
          <p:nvPr userDrawn="1"/>
        </p:nvGrpSpPr>
        <p:grpSpPr>
          <a:xfrm>
            <a:off x="5159912" y="1072085"/>
            <a:ext cx="7936447" cy="7920404"/>
            <a:chOff x="5159912" y="1072085"/>
            <a:chExt cx="7936447" cy="79204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69ACA-2F12-CB63-910E-229CF3B4A6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5159912" y="1081454"/>
              <a:ext cx="7032088" cy="5776546"/>
            </a:xfrm>
            <a:prstGeom prst="rect">
              <a:avLst/>
            </a:prstGeom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A18C82D-3997-C9C4-9292-DDEE574A48F2}"/>
                </a:ext>
              </a:extLst>
            </p:cNvPr>
            <p:cNvSpPr/>
            <p:nvPr userDrawn="1"/>
          </p:nvSpPr>
          <p:spPr>
            <a:xfrm rot="16200000">
              <a:off x="5175955" y="1072085"/>
              <a:ext cx="7920404" cy="7920404"/>
            </a:xfrm>
            <a:prstGeom prst="arc">
              <a:avLst>
                <a:gd name="adj1" fmla="val 14553369"/>
                <a:gd name="adj2" fmla="val 3028724"/>
              </a:avLst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9620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Small Log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69ACA-2F12-CB63-910E-229CF3B4A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7209216" y="2764866"/>
            <a:ext cx="4982784" cy="4093134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AA18C82D-3997-C9C4-9292-DDEE574A48F2}"/>
              </a:ext>
            </a:extLst>
          </p:cNvPr>
          <p:cNvSpPr/>
          <p:nvPr userDrawn="1"/>
        </p:nvSpPr>
        <p:spPr>
          <a:xfrm rot="16200000">
            <a:off x="7220584" y="2758227"/>
            <a:ext cx="5612225" cy="5612225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978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8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979AA6-E3C5-CBDB-656B-BBF3673289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C9C2A-0E96-B3DD-E72A-B658606A10BB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95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BDB03-EE9E-E849-B5B7-7F755201AD96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3C7453-7434-0F61-820C-861F0B51D3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965FC7E-67B7-8CA6-E111-C3EE58075659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1208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6"/>
            <a:ext cx="4686300" cy="435556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E48A463-ECCE-6B5E-9715-FC07CD45CDB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524500" y="1821396"/>
            <a:ext cx="61722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1344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0B799A-35E1-5885-20B2-35BB5A3F278D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DD9644-D426-35AF-FB09-853CF8CECC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6F475831-7E53-2D67-970D-48331E632951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0474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41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C2020-6297-BAE9-FFAD-EAD757C9C03F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EBFA66-BB0C-45B3-9E05-EA476847EE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3DEF0E3-00E5-BFD5-08D5-2E5E65294C13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44011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14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05ED7F-C3CB-F1AB-0D13-40D64480E1EB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2B66CE-628F-83AA-6C65-C9CFDA2A24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175E3FC-6420-950D-4C4B-59ED294A8095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58552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253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2B77D-D732-E7D4-A6B1-0A966E6BF488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2C5448-A851-B643-5EAD-72DA0FDD41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11A7CE8-AD7B-8E77-CF09-1609492A8F9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633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E1513E-D9F7-4665-D50A-C49BD062338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1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7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62EC69-293D-B068-6694-395BB9B235B7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9BD460-7D72-5C8C-9608-81656E56D4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603E80E-EE02-763E-A618-4043A879275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811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851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7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984A1-6593-853A-9B97-65F3D4B10071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8DA1D-5808-60BA-D1A1-B8EECC1B70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B67F314-AC9F-2A3B-3561-2F1141B54268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62837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DF6C-F99F-1AFA-98D0-D46A9AD3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7476"/>
            <a:ext cx="3932237" cy="84992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44C9D-2112-79B0-4816-9E78BD29B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07476"/>
            <a:ext cx="6172200" cy="4653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CF4E-C176-9D12-7120-4D0A9F2DA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CB104-0143-327D-34B1-7151C91F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EEECE-E60B-0CC8-E29F-58D51A5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91EF0-CF7E-5D1F-2062-9EBDCCA4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A6701-4F96-CE0C-492C-6DFAA4D17F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4F42B12-34D2-EC73-93B8-A643C1AB71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225E6E-34E3-8E0F-A53C-AEDCE8120288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363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 Blue Backgo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69F4-770D-1B85-848B-D57E7B0CA1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85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17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6A0D65-B433-449D-A2E1-10BC8BD32A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44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C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25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6" y="816636"/>
            <a:ext cx="5224725" cy="52247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F1ACE1-D73B-D8C2-A924-FC1C935A2DAE}"/>
              </a:ext>
            </a:extLst>
          </p:cNvPr>
          <p:cNvSpPr/>
          <p:nvPr userDrawn="1"/>
        </p:nvSpPr>
        <p:spPr>
          <a:xfrm>
            <a:off x="3483636" y="816637"/>
            <a:ext cx="5224725" cy="5224725"/>
          </a:xfrm>
          <a:prstGeom prst="ellipse">
            <a:avLst/>
          </a:prstGeom>
          <a:noFill/>
          <a:ln w="38100">
            <a:solidFill>
              <a:srgbClr val="01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8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A7E8DB-A4AC-8027-9A53-75C66510D5D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402038" y="3509963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29CA6-0662-2D71-1B21-AE49055667F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4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C1C02C-18E1-780A-8763-41AE0F291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0" y="2500833"/>
            <a:ext cx="4347501" cy="565735"/>
          </a:xfrm>
        </p:spPr>
        <p:txBody>
          <a:bodyPr anchor="b">
            <a:normAutofit/>
          </a:bodyPr>
          <a:lstStyle>
            <a:lvl1pPr algn="ctr">
              <a:defRPr sz="3000" spc="150" baseline="0">
                <a:solidFill>
                  <a:schemeClr val="bg2">
                    <a:lumMod val="50000"/>
                  </a:schemeClr>
                </a:solidFill>
                <a:latin typeface="Nexa-Bold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2992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44F0A-52D2-552F-0A18-5EBE0472DC5E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111F31-A7FB-AB43-EE29-2BCF7DB70B07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059138" y="3066568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0448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95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3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ogo White/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93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79A1B-8910-5BC1-CF92-B38FE72C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46328-37A7-2676-1096-E57A9505D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5011-76B3-0174-3A68-9C86EC07D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7316D-C409-4712-90E5-1C58F0743890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6A41-F04C-56FA-AB94-EC92BB1FF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F6920-6913-6447-389F-BACD3E6E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00A0-B5A4-4974-B922-5D8D8E00D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8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66" r:id="rId3"/>
    <p:sldLayoutId id="2147483670" r:id="rId4"/>
    <p:sldLayoutId id="2147483676" r:id="rId5"/>
    <p:sldLayoutId id="2147483667" r:id="rId6"/>
    <p:sldLayoutId id="2147483671" r:id="rId7"/>
    <p:sldLayoutId id="2147483660" r:id="rId8"/>
    <p:sldLayoutId id="2147483665" r:id="rId9"/>
    <p:sldLayoutId id="2147483672" r:id="rId10"/>
    <p:sldLayoutId id="2147483673" r:id="rId11"/>
    <p:sldLayoutId id="2147483664" r:id="rId12"/>
    <p:sldLayoutId id="2147483661" r:id="rId13"/>
    <p:sldLayoutId id="2147483662" r:id="rId14"/>
    <p:sldLayoutId id="2147483674" r:id="rId15"/>
    <p:sldLayoutId id="2147483675" r:id="rId16"/>
    <p:sldLayoutId id="2147483663" r:id="rId17"/>
    <p:sldLayoutId id="2147483691" r:id="rId18"/>
    <p:sldLayoutId id="2147483677" r:id="rId19"/>
    <p:sldLayoutId id="2147483679" r:id="rId20"/>
    <p:sldLayoutId id="2147483678" r:id="rId21"/>
    <p:sldLayoutId id="2147483680" r:id="rId22"/>
    <p:sldLayoutId id="2147483681" r:id="rId23"/>
    <p:sldLayoutId id="2147483692" r:id="rId24"/>
    <p:sldLayoutId id="2147483682" r:id="rId25"/>
    <p:sldLayoutId id="2147483683" r:id="rId26"/>
    <p:sldLayoutId id="2147483693" r:id="rId27"/>
    <p:sldLayoutId id="2147483685" r:id="rId28"/>
    <p:sldLayoutId id="2147483684" r:id="rId29"/>
    <p:sldLayoutId id="2147483687" r:id="rId30"/>
    <p:sldLayoutId id="2147483686" r:id="rId31"/>
    <p:sldLayoutId id="2147483688" r:id="rId32"/>
    <p:sldLayoutId id="2147483695" r:id="rId33"/>
    <p:sldLayoutId id="2147483689" r:id="rId34"/>
    <p:sldLayoutId id="2147483690" r:id="rId35"/>
    <p:sldLayoutId id="2147483696" r:id="rId36"/>
    <p:sldLayoutId id="2147483698" r:id="rId37"/>
    <p:sldLayoutId id="2147483697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9843066" TargetMode="External"/><Relationship Id="rId13" Type="http://schemas.openxmlformats.org/officeDocument/2006/relationships/hyperlink" Target="https://www.ensta-bretagne.fr/jaulin/paper_iekf.pdf" TargetMode="External"/><Relationship Id="rId3" Type="http://schemas.openxmlformats.org/officeDocument/2006/relationships/hyperlink" Target="https://docs.opencv.org/4.x/d9/d6d/tutorial_table_of_content_aruco.html" TargetMode="External"/><Relationship Id="rId7" Type="http://schemas.openxmlformats.org/officeDocument/2006/relationships/hyperlink" Target="https://core.ac.uk/download/pdf/82180464.pdf" TargetMode="External"/><Relationship Id="rId12" Type="http://schemas.openxmlformats.org/officeDocument/2006/relationships/hyperlink" Target="https://www.researchgate.net/publication/260251570_Automatic_generation_and_detection_of_highly_reliable_fiducial_markers_under_occlusion" TargetMode="External"/><Relationship Id="rId2" Type="http://schemas.openxmlformats.org/officeDocument/2006/relationships/hyperlink" Target="https://docs.opencv.org/4.x/d5/dae/tutorial_aruco_detection.html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eb.stanford.edu/class/cs231a/course_notes/01-camera-models.pdf" TargetMode="External"/><Relationship Id="rId11" Type="http://schemas.openxmlformats.org/officeDocument/2006/relationships/hyperlink" Target="https://www.sciencedirect.com/science/article/abs/pii/S0921889017303986?via%3Dihub" TargetMode="External"/><Relationship Id="rId5" Type="http://schemas.openxmlformats.org/officeDocument/2006/relationships/hyperlink" Target="https://docs.opencv.org/4.x/dc/dbb/tutorial_py_calibration.html" TargetMode="External"/><Relationship Id="rId10" Type="http://schemas.openxmlformats.org/officeDocument/2006/relationships/hyperlink" Target="https://pure.manchester.ac.uk/ws/portalfiles/portal/60828137/FULL_TEXT.PDF" TargetMode="External"/><Relationship Id="rId4" Type="http://schemas.openxmlformats.org/officeDocument/2006/relationships/hyperlink" Target="https://docs.opencv.org/4.x/d9/d0c/group__calib3d.html" TargetMode="External"/><Relationship Id="rId9" Type="http://schemas.openxmlformats.org/officeDocument/2006/relationships/hyperlink" Target="https://www.sciencedirect.com/science/article/pii/S2352864820302601" TargetMode="External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60BFA-631A-E0A8-FE1E-4A0EF1977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C5BEC-F5BC-DE4D-D8C6-69DA43B5BF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Autonomous exploration</a:t>
            </a:r>
          </a:p>
        </p:txBody>
      </p:sp>
    </p:spTree>
    <p:extLst>
      <p:ext uri="{BB962C8B-B14F-4D97-AF65-F5344CB8AC3E}">
        <p14:creationId xmlns:p14="http://schemas.microsoft.com/office/powerpoint/2010/main" val="78057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766" y="1902058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Unknown exploration</a:t>
            </a: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The students must define the required launch files for this activity.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students must define a correct sampling time for the simulation.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explain the reasoning behind every engineering decision made.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It is forbidden to use any other library apart from ArUco library, OpenCV and Matrix manipulation libraries such as eigen, </a:t>
            </a:r>
            <a:r>
              <a:rPr lang="en-GB" sz="1400" dirty="0" err="1"/>
              <a:t>lapack</a:t>
            </a:r>
            <a:r>
              <a:rPr lang="en-GB" sz="1400" dirty="0"/>
              <a:t> or </a:t>
            </a:r>
            <a:r>
              <a:rPr lang="en-GB" sz="1400" dirty="0" err="1"/>
              <a:t>numpy</a:t>
            </a:r>
            <a:r>
              <a:rPr lang="en-GB" sz="1400" dirty="0"/>
              <a:t>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2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9256252-DF65-7851-5632-1A811F87CB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3366" y="2768887"/>
            <a:ext cx="6888634" cy="261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2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4AE76C-E986-5C17-C845-A552DC47D6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GB" sz="2800" dirty="0">
                <a:hlinkClick r:id="rId2"/>
              </a:rPr>
              <a:t>ArUco Marker Detection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3"/>
              </a:rPr>
              <a:t>ArUco Marker Module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4"/>
              </a:rPr>
              <a:t>Camera Calibration 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5"/>
              </a:rPr>
              <a:t>Camera Calibration example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6"/>
              </a:rPr>
              <a:t>Camera Models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7"/>
              </a:rPr>
              <a:t>Visual localisation of mobile robots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8"/>
              </a:rPr>
              <a:t>EKF Localisation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9"/>
              </a:rPr>
              <a:t>EKF Localisation WSN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10"/>
              </a:rPr>
              <a:t>Guaranteed Slam An Interval Approach. [PhD thesis] </a:t>
            </a:r>
            <a:endParaRPr lang="en-GB" sz="2800" dirty="0"/>
          </a:p>
          <a:p>
            <a:pPr>
              <a:lnSpc>
                <a:spcPct val="120000"/>
              </a:lnSpc>
            </a:pPr>
            <a:r>
              <a:rPr lang="en-GB" sz="2800" dirty="0">
                <a:hlinkClick r:id="rId11"/>
              </a:rPr>
              <a:t>Guaranteed SLAM an Interval Approach</a:t>
            </a:r>
            <a:endParaRPr lang="en-GB" sz="2800" dirty="0"/>
          </a:p>
          <a:p>
            <a:pPr algn="l">
              <a:lnSpc>
                <a:spcPct val="120000"/>
              </a:lnSpc>
            </a:pPr>
            <a:r>
              <a:rPr lang="en-GB" sz="2800" dirty="0">
                <a:hlinkClick r:id="rId12"/>
              </a:rPr>
              <a:t>Automatic generation and detection of highly reliable ﬁducial markers under occlusion</a:t>
            </a:r>
            <a:endParaRPr lang="en-GB" sz="2800" dirty="0"/>
          </a:p>
          <a:p>
            <a:pPr algn="l">
              <a:lnSpc>
                <a:spcPct val="120000"/>
              </a:lnSpc>
            </a:pPr>
            <a:r>
              <a:rPr lang="en-GB" sz="2800" dirty="0">
                <a:hlinkClick r:id="rId13"/>
              </a:rPr>
              <a:t>Interval Extended Kalman Filter—Application to Underwater Localization and Control </a:t>
            </a:r>
            <a:endParaRPr lang="en-GB" sz="2800" dirty="0"/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03BE4F-F722-66C7-6312-D4CC423CFF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4"/>
          <a:stretch>
            <a:fillRect/>
          </a:stretch>
        </p:blipFill>
        <p:spPr>
          <a:xfrm>
            <a:off x="6182059" y="1825625"/>
            <a:ext cx="5161882" cy="4351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649BB7C-534F-E4CC-FC30-262662567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</p:spTree>
    <p:extLst>
      <p:ext uri="{BB962C8B-B14F-4D97-AF65-F5344CB8AC3E}">
        <p14:creationId xmlns:p14="http://schemas.microsoft.com/office/powerpoint/2010/main" val="334363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20AE8E-8767-C555-2D23-F792DAD7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51542-C980-BEAE-5D84-CF98B0737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This is challenge </a:t>
            </a:r>
            <a:r>
              <a:rPr lang="en-GB" sz="1200" b="1" dirty="0"/>
              <a:t>not</a:t>
            </a:r>
            <a:r>
              <a:rPr lang="en-GB" sz="1200" dirty="0"/>
              <a:t> a class. The students are encouraged to research, improve tune explain their algorithms by themselves.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MCR2(Manchester Robotics) Reserves the right to answer a question if it is determined that the questions contains partially or totally an answer.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The students are welcomed to ask only about the theoretical aspect of the classed.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No remote control or any other form of human interaction with the simulator or ROS is allowed (except at the start when launching the files).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It is </a:t>
            </a:r>
            <a:r>
              <a:rPr lang="en-GB" sz="1200" b="1" dirty="0"/>
              <a:t>forbidden</a:t>
            </a:r>
            <a:r>
              <a:rPr lang="en-GB" sz="1200" dirty="0"/>
              <a:t> to use any other internet libraires with the exception of standard libraires or NumPy.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If in doubt about libraires please ask any teaching assistant.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Improvements to the algorithms are encouraged and may be used as long as the students provide the reasons and a detailed explanation on the improvements.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All the students must be respectful towards each other and abide by the previously defined rules.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Manchester robotics reserves the right to provide any form of grading. Grading and grading methodology are done by the professor in charge of the unit.</a:t>
            </a:r>
          </a:p>
        </p:txBody>
      </p:sp>
    </p:spTree>
    <p:extLst>
      <p:ext uri="{BB962C8B-B14F-4D97-AF65-F5344CB8AC3E}">
        <p14:creationId xmlns:p14="http://schemas.microsoft.com/office/powerpoint/2010/main" val="326018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This challenge is intended for the student to review the concepts introduced in this course.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This challenge consists in autonomously exploring an unknown environment using the Puzzlebot.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The challenge must be implemented in Gazebo, and it is encouraged but not required to be implemented with the real robot.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This challenge is divided in two sections.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pic>
        <p:nvPicPr>
          <p:cNvPr id="21" name="Content Placeholder 20" descr="A picture containing floor, indoor, art&#10;&#10;Description automatically generated">
            <a:extLst>
              <a:ext uri="{FF2B5EF4-FFF2-40B4-BE49-F238E27FC236}">
                <a16:creationId xmlns:a16="http://schemas.microsoft.com/office/drawing/2014/main" id="{53A2679E-39AB-A833-B1B0-3F7A4C427C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33" y="2155563"/>
            <a:ext cx="5591930" cy="3137694"/>
          </a:xfrm>
        </p:spPr>
      </p:pic>
    </p:spTree>
    <p:extLst>
      <p:ext uri="{BB962C8B-B14F-4D97-AF65-F5344CB8AC3E}">
        <p14:creationId xmlns:p14="http://schemas.microsoft.com/office/powerpoint/2010/main" val="71417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latin typeface="Nexa-Bold" panose="01000000000000000000" pitchFamily="2" charset="0"/>
              </a:rPr>
              <a:t>Localisation</a:t>
            </a:r>
            <a:endParaRPr lang="en-US" sz="1800" dirty="0">
              <a:latin typeface="Nexa-Bold" panose="010000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The student must develop a camera-based EKF (Extended Kalman Filter) localisation algorithm based on artificial markers and odometry for the Puzzlebot.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use ArUco Marker (fiducial) identification as the exteroceptive sensor measurement.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algorithm must be implemented in ROS using vision algorithms for ArUco Marker pose detection.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perform all the required coordinate transformations and camera parameter identification for a robust 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5EEDD-191C-9633-54B4-10DF60B01B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47522"/>
            <a:ext cx="5181600" cy="3107544"/>
          </a:xfrm>
        </p:spPr>
      </p:pic>
    </p:spTree>
    <p:extLst>
      <p:ext uri="{BB962C8B-B14F-4D97-AF65-F5344CB8AC3E}">
        <p14:creationId xmlns:p14="http://schemas.microsoft.com/office/powerpoint/2010/main" val="102027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latin typeface="Nexa-Bold" panose="01000000000000000000" pitchFamily="2" charset="0"/>
              </a:rPr>
              <a:t>Localisation</a:t>
            </a:r>
            <a:endParaRPr lang="en-US" sz="1800" dirty="0">
              <a:latin typeface="Nexa-Bold" panose="01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GB" sz="1400" dirty="0"/>
              <a:t>The student must adequately identify or generate the observation model.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It is encouraged for the student to test different observation models for the correction step.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test their localisation library in different scenarios, such as multiple marker observation, no marker observation, partial marker observation, etc. to prove its robustness.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can select any ArUco Marker dictionary.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C41A38-8651-DACA-DBAE-73899F5460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72200" y="1943429"/>
            <a:ext cx="5181600" cy="41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latin typeface="Nexa-Bold" panose="01000000000000000000" pitchFamily="2" charset="0"/>
              </a:rPr>
              <a:t>Localisation</a:t>
            </a:r>
            <a:endParaRPr lang="en-US" sz="1800" dirty="0">
              <a:latin typeface="Nexa-Bold" panose="01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GB" sz="1400" dirty="0"/>
              <a:t>The student must plot the confidence ellipsoids in RVIZ and their evolution over time. i.e., when the Puzzlebot cannot see the marker, when it sees it again, etc.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define evaluation metrics of their algorithm to verify robustness.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can use any number of ArUco Markers for localisation, as long as it states the reason for choosing them.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define robustness and implement strategies to achieve it.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explain the reasoning behind every engineering decision made.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It is forbidden to use any other library apart from ArUco library, OpenCV and Matrix manipulation libraries such as eigen, </a:t>
            </a:r>
            <a:r>
              <a:rPr lang="en-GB" sz="1400" dirty="0" err="1"/>
              <a:t>lapack</a:t>
            </a:r>
            <a:r>
              <a:rPr lang="en-GB" sz="1400" dirty="0"/>
              <a:t> or </a:t>
            </a:r>
            <a:r>
              <a:rPr lang="en-GB" sz="1400" dirty="0" err="1"/>
              <a:t>numpy</a:t>
            </a:r>
            <a:r>
              <a:rPr lang="en-GB" sz="1400" dirty="0"/>
              <a:t>.</a:t>
            </a:r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DC103B-E855-1956-6503-15597B1794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7880" y="1825625"/>
            <a:ext cx="39702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5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4A201E8-3D1F-E379-EAF7-827D94F94F6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8579" y="1825625"/>
                <a:ext cx="5181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dirty="0">
                    <a:latin typeface="Nexa-Bold" panose="01000000000000000000" pitchFamily="2" charset="0"/>
                  </a:rPr>
                  <a:t>Unknown exploration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Using the Gazebo simulator, developed by MCR2, create a reactive navigation algorithm.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Implement a closed trajectory for the Puzzlebot inside the world.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The algorithm can be based on the Bug 0, 1, or 2 algorithms to avoid obstacles and reach each target position.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At least 4 target points must be selected.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The target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400" dirty="0"/>
                  <a:t> selection must be done such that the robot circumnavigate partially or totally all obstacles (as shown).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No straight paths or target points closed together without an obstacle in between are allowed.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400" dirty="0"/>
                  <a:t>The robot must circumnavigate all the obstacles.</a:t>
                </a:r>
              </a:p>
              <a:p>
                <a:pPr>
                  <a:lnSpc>
                    <a:spcPct val="150000"/>
                  </a:lnSpc>
                </a:pPr>
                <a:endParaRPr lang="en-GB" sz="1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4A201E8-3D1F-E379-EAF7-827D94F94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8579" y="1825625"/>
                <a:ext cx="5181600" cy="4351338"/>
              </a:xfrm>
              <a:blipFill>
                <a:blip r:embed="rId2"/>
                <a:stretch>
                  <a:fillRect l="-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A2DE79-6C1A-25FC-A167-3E29112816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61212" y="1936376"/>
            <a:ext cx="6419920" cy="41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5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Unknown exploration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students are encouraged to create different scenarios, to test their algorithms.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To start, the student can test their own algorithm in the worlds defined by MCR2.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analyse and take into consideration the growing covariance around the pose of the robot.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students must define the required launch files for this activity.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students must define a correct sampling time for the simulation.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usage of any library is strictly </a:t>
            </a:r>
            <a:r>
              <a:rPr lang="en-GB" sz="1400" b="1" dirty="0"/>
              <a:t>forbidden</a:t>
            </a:r>
            <a:r>
              <a:rPr lang="en-GB" sz="1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A2DE79-6C1A-25FC-A167-3E29112816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61212" y="1936376"/>
            <a:ext cx="6419920" cy="41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9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Unknown exploration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Combine the visual EKF localisation algorithm developed in part 1 with the autonomous exploration and obstacle avoidance algorithm developed in this section of the challenge.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place the markers in key places to perform a good localisation.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use at least 4 ArUco Markers.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can use as many markers as required.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BD4FDD-BFFA-B9DE-9815-1CBE2589D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0920" y="2028266"/>
            <a:ext cx="7140016" cy="45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Unknown exploration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is encouraged to test their algorithms in different scenarios.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To start, the student can test their own algorithm in the worlds defined by MCR2.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plot and analyse the covariance ellipsoids around the pose of the robot in RVIZ.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define evaluation metrics of their algorithm to verify robustness.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student must test their scenarios by removing several ArUco Markers, partially obstructing them or having multiple markers at once.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Challenge: Part 2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924F76F-4B7A-FB90-7376-6E117FB6A2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4386" y="1805536"/>
            <a:ext cx="5833621" cy="4371427"/>
          </a:xfrm>
        </p:spPr>
      </p:pic>
    </p:spTree>
    <p:extLst>
      <p:ext uri="{BB962C8B-B14F-4D97-AF65-F5344CB8AC3E}">
        <p14:creationId xmlns:p14="http://schemas.microsoft.com/office/powerpoint/2010/main" val="1326999294"/>
      </p:ext>
    </p:extLst>
  </p:cSld>
  <p:clrMapOvr>
    <a:masterClrMapping/>
  </p:clrMapOvr>
</p:sld>
</file>

<file path=ppt/theme/theme1.xml><?xml version="1.0" encoding="utf-8"?>
<a:theme xmlns:a="http://schemas.openxmlformats.org/drawingml/2006/main" name="MCR2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R2_Presentation_Master" id="{EB165CC2-8675-499F-9884-C7ACF92FC34D}" vid="{1180BA1F-845E-4705-BAFA-AE8DCB5491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MCR2_PowerPoint_Template</Template>
  <TotalTime>0</TotalTime>
  <Words>1026</Words>
  <Application>Microsoft Office PowerPoint</Application>
  <PresentationFormat>Widescreen</PresentationFormat>
  <Paragraphs>87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Consolas</vt:lpstr>
      <vt:lpstr>Nexa Bold</vt:lpstr>
      <vt:lpstr>Nexa-Bold</vt:lpstr>
      <vt:lpstr>Nexa-Book</vt:lpstr>
      <vt:lpstr>Nexa-Light</vt:lpstr>
      <vt:lpstr>MCR2 Theme</vt:lpstr>
      <vt:lpstr>Final Challenge</vt:lpstr>
      <vt:lpstr>Final Challenge</vt:lpstr>
      <vt:lpstr>Final Challenge: Part 1</vt:lpstr>
      <vt:lpstr>Final Challenge: Part 1</vt:lpstr>
      <vt:lpstr>Final Challenge: Part 1</vt:lpstr>
      <vt:lpstr>Final Challenge: Part 2</vt:lpstr>
      <vt:lpstr>Final Challenge: Part 2</vt:lpstr>
      <vt:lpstr>Final Challenge: Part 2</vt:lpstr>
      <vt:lpstr>Final Challenge: Part 2</vt:lpstr>
      <vt:lpstr>Final Challenge: Part 2</vt:lpstr>
      <vt:lpstr>Literature</vt:lpstr>
      <vt:lpstr>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Challenge</dc:title>
  <dc:creator>Mario Martinez</dc:creator>
  <cp:lastModifiedBy>Mario Martinez</cp:lastModifiedBy>
  <cp:revision>1</cp:revision>
  <dcterms:created xsi:type="dcterms:W3CDTF">2023-05-16T15:25:41Z</dcterms:created>
  <dcterms:modified xsi:type="dcterms:W3CDTF">2023-05-16T18:57:40Z</dcterms:modified>
</cp:coreProperties>
</file>